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339" r:id="rId4"/>
    <p:sldId id="341" r:id="rId5"/>
    <p:sldId id="343" r:id="rId6"/>
    <p:sldId id="345" r:id="rId7"/>
    <p:sldId id="344" r:id="rId8"/>
    <p:sldId id="347" r:id="rId9"/>
    <p:sldId id="348" r:id="rId10"/>
    <p:sldId id="349" r:id="rId11"/>
    <p:sldId id="351" r:id="rId12"/>
    <p:sldId id="355" r:id="rId13"/>
    <p:sldId id="356" r:id="rId14"/>
    <p:sldId id="36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1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652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microsoft.com/office/2007/relationships/hdphoto" Target="../media/hdphoto7.wdp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microsoft.com/office/2007/relationships/hdphoto" Target="../media/hdphoto8.wdp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Des espaces sans adhérence avec la production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la règle 1 « Respect des règles de conformité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bloc de la règle 2 « Données datalab = copies désensibilisées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 explicatif.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9391" y="5243831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Respect des règles de conformité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93749" y="2271954"/>
            <a:ext cx="5398103" cy="226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mon espace DataLab m’est mis à disposition, il n’est pas en adhérence directe avec les données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données rendues disponibles sont des copies des données originales et des traitements sont appliqués sur celles-ci pour les désensibilisées en suivant les instructions du CDMO (anonymisation, cryptage…).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3649391" y="4850108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DataLab = copies désensibilisées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étanchéité entre chaque 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la règle 3 « Accès uniquement depuis réseau BPCE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bloc de la règle 4 « Chaque espace DataLab est cloisonné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 explicatif.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Respect des règles de conformité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29354" y="1940405"/>
            <a:ext cx="578535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L’ensemble des espaces DataLab sont hébergés sur la Plateforme Hadoop Groupe.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Cependant ceux-ci sont tous cloisonnés les uns des autres. Je ne peux accéder qu’aux espaces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DataLab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lesquels j’ai reçu une habilitation.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3648160" y="4850108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DataLab = copies désensibilisées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3648160" y="4455863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uniquement depuis réseau BPCE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652643" y="4056936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Chaque espace DataLab est cloisonné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0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41" y="2948114"/>
            <a:ext cx="1697904" cy="2940771"/>
          </a:xfrm>
          <a:prstGeom prst="rect">
            <a:avLst/>
          </a:prstGeom>
        </p:spPr>
      </p:pic>
      <p:sp>
        <p:nvSpPr>
          <p:cNvPr id="33" name="Arc 32"/>
          <p:cNvSpPr/>
          <p:nvPr/>
        </p:nvSpPr>
        <p:spPr bwMode="auto">
          <a:xfrm rot="8326734">
            <a:off x="1534776" y="2455332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3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Documentation de mon expérimentation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47" y="1965768"/>
            <a:ext cx="1123960" cy="1123960"/>
          </a:xfrm>
          <a:prstGeom prst="rect">
            <a:avLst/>
          </a:prstGeom>
        </p:spPr>
      </p:pic>
      <p:sp>
        <p:nvSpPr>
          <p:cNvPr id="32" name="Rectangle à coins arrondis 31"/>
          <p:cNvSpPr/>
          <p:nvPr/>
        </p:nvSpPr>
        <p:spPr>
          <a:xfrm>
            <a:off x="2130078" y="3490752"/>
            <a:ext cx="6403053" cy="206288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62" y="4072405"/>
            <a:ext cx="792000" cy="792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455196" y="3749587"/>
            <a:ext cx="4766825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faciliter et accélérer l’industrialisation de mes travaux DataLab, je fais attention à bien documenter ceux-ci : </a:t>
            </a:r>
            <a:r>
              <a:rPr lang="fr-FR" i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logique de traitements, nommage et description des données calculées, </a:t>
            </a:r>
            <a:br>
              <a:rPr lang="fr-FR" i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objets métiers…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à coins arrondis 34"/>
          <p:cNvSpPr/>
          <p:nvPr/>
        </p:nvSpPr>
        <p:spPr>
          <a:xfrm rot="662323">
            <a:off x="3697279" y="5042248"/>
            <a:ext cx="2479700" cy="3879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AnaCrédit</a:t>
            </a:r>
          </a:p>
        </p:txBody>
      </p:sp>
      <p:sp>
        <p:nvSpPr>
          <p:cNvPr id="36" name="Rectangle à coins arrondis 35"/>
          <p:cNvSpPr/>
          <p:nvPr/>
        </p:nvSpPr>
        <p:spPr>
          <a:xfrm rot="21216247">
            <a:off x="5523756" y="4795852"/>
            <a:ext cx="2479700" cy="38796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BCBS-239</a:t>
            </a:r>
          </a:p>
        </p:txBody>
      </p:sp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735" y="29354"/>
            <a:ext cx="6171503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Règle 1 : Respect des contraintes qualité / réglementaires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1755913" y="2365806"/>
            <a:ext cx="6766767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L’ensemble des contraintes réglementaires et qualité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appliquées au sein de la banque sur l’ensemble des activités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s’appliquent aussi aux espaces DataLab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doivent être respectées lors des expérimentations.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3659" y="2080580"/>
            <a:ext cx="137008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Règle 1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5" y="1925558"/>
            <a:ext cx="580991" cy="580991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646043" y="2456132"/>
            <a:ext cx="874644" cy="0"/>
          </a:xfrm>
          <a:prstGeom prst="line">
            <a:avLst/>
          </a:prstGeom>
          <a:ln w="19050"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41" y="3157122"/>
            <a:ext cx="1697904" cy="2940771"/>
          </a:xfrm>
          <a:prstGeom prst="rect">
            <a:avLst/>
          </a:prstGeom>
        </p:spPr>
      </p:pic>
      <p:sp>
        <p:nvSpPr>
          <p:cNvPr id="34" name="Rectangle à coins arrondis 33"/>
          <p:cNvSpPr/>
          <p:nvPr/>
        </p:nvSpPr>
        <p:spPr>
          <a:xfrm>
            <a:off x="4283906" y="4166959"/>
            <a:ext cx="2479700" cy="387967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GDPR</a:t>
            </a:r>
          </a:p>
        </p:txBody>
      </p:sp>
      <p:sp>
        <p:nvSpPr>
          <p:cNvPr id="11" name="Rectangle à coins arrondis 10"/>
          <p:cNvSpPr/>
          <p:nvPr/>
        </p:nvSpPr>
        <p:spPr>
          <a:xfrm rot="21000814">
            <a:off x="2238246" y="4546129"/>
            <a:ext cx="2479700" cy="387967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Loi informatique et liberté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871814" y="4459782"/>
            <a:ext cx="7368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accent5"/>
                </a:solidFill>
              </a:rPr>
              <a:t>…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  <p:sp>
        <p:nvSpPr>
          <p:cNvPr id="31" name="Rectangle à coins arrondis 30"/>
          <p:cNvSpPr/>
          <p:nvPr/>
        </p:nvSpPr>
        <p:spPr>
          <a:xfrm rot="522570">
            <a:off x="2866582" y="5331672"/>
            <a:ext cx="2479700" cy="3879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Ethique</a:t>
            </a:r>
          </a:p>
        </p:txBody>
      </p:sp>
    </p:spTree>
    <p:extLst>
      <p:ext uri="{BB962C8B-B14F-4D97-AF65-F5344CB8AC3E}">
        <p14:creationId xmlns:p14="http://schemas.microsoft.com/office/powerpoint/2010/main" val="219811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La responsabilité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472"/>
          <a:stretch/>
        </p:blipFill>
        <p:spPr>
          <a:xfrm flipH="1">
            <a:off x="2312897" y="1998996"/>
            <a:ext cx="2554596" cy="328715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44178" y="2372725"/>
            <a:ext cx="1295021" cy="2766819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3121218" y="2003393"/>
            <a:ext cx="125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Respect</a:t>
            </a:r>
          </a:p>
        </p:txBody>
      </p:sp>
      <p:sp>
        <p:nvSpPr>
          <p:cNvPr id="35" name="ZoneTexte 34"/>
          <p:cNvSpPr txBox="1"/>
          <p:nvPr/>
        </p:nvSpPr>
        <p:spPr>
          <a:xfrm rot="3174545">
            <a:off x="3970029" y="2807315"/>
            <a:ext cx="199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Responsabilité</a:t>
            </a:r>
          </a:p>
        </p:txBody>
      </p:sp>
      <p:sp>
        <p:nvSpPr>
          <p:cNvPr id="36" name="ZoneTexte 35"/>
          <p:cNvSpPr txBox="1"/>
          <p:nvPr/>
        </p:nvSpPr>
        <p:spPr>
          <a:xfrm rot="19551778">
            <a:off x="2116427" y="2375419"/>
            <a:ext cx="125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Ethique</a:t>
            </a: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4867493" y="4528064"/>
            <a:ext cx="662776" cy="6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9512" y="5427186"/>
            <a:ext cx="8379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mon espace DataLab m’est mis à disposition, un travail préparatoire a été réalisé pour mettre en conformité celui-ci avec l’ensemble des contraintes à respecter.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 DATA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7" y="3265715"/>
            <a:ext cx="1060654" cy="16042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40" y="2155553"/>
            <a:ext cx="1697904" cy="2940771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32" name="Arc 31"/>
          <p:cNvSpPr/>
          <p:nvPr/>
        </p:nvSpPr>
        <p:spPr bwMode="auto">
          <a:xfrm rot="5766661">
            <a:off x="1284125" y="1231483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1"/>
          <a:srcRect l="1" t="1" r="15398" b="-2"/>
          <a:stretch/>
        </p:blipFill>
        <p:spPr>
          <a:xfrm>
            <a:off x="2607860" y="4545686"/>
            <a:ext cx="241354" cy="15781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11"/>
          <a:srcRect l="1" t="1" r="15398" b="-2"/>
          <a:stretch/>
        </p:blipFill>
        <p:spPr>
          <a:xfrm>
            <a:off x="1542553" y="4545686"/>
            <a:ext cx="1066786" cy="15781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11"/>
          <a:srcRect l="1" t="1" r="15398" b="-2"/>
          <a:stretch/>
        </p:blipFill>
        <p:spPr>
          <a:xfrm>
            <a:off x="1220134" y="4555664"/>
            <a:ext cx="129027" cy="143470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11"/>
          <a:srcRect l="1" t="1" r="15398" b="-2"/>
          <a:stretch/>
        </p:blipFill>
        <p:spPr>
          <a:xfrm>
            <a:off x="0" y="4541317"/>
            <a:ext cx="1008544" cy="157817"/>
          </a:xfrm>
          <a:prstGeom prst="rect">
            <a:avLst/>
          </a:prstGeom>
        </p:spPr>
      </p:pic>
      <p:sp>
        <p:nvSpPr>
          <p:cNvPr id="41" name="Sous-titre 2"/>
          <p:cNvSpPr txBox="1">
            <a:spLocks/>
          </p:cNvSpPr>
          <p:nvPr/>
        </p:nvSpPr>
        <p:spPr>
          <a:xfrm>
            <a:off x="2160844" y="1904102"/>
            <a:ext cx="6013049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On a vu que mon espace DataLab a été alimenté </a:t>
            </a:r>
            <a:br>
              <a:rPr lang="fr-F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par de multiples sources de données</a:t>
            </a:r>
          </a:p>
        </p:txBody>
      </p:sp>
      <p:sp>
        <p:nvSpPr>
          <p:cNvPr id="7" name="Étoile à 5 branches 6"/>
          <p:cNvSpPr/>
          <p:nvPr/>
        </p:nvSpPr>
        <p:spPr>
          <a:xfrm>
            <a:off x="2815890" y="2977665"/>
            <a:ext cx="1129767" cy="2074218"/>
          </a:xfrm>
          <a:prstGeom prst="star5">
            <a:avLst>
              <a:gd name="adj" fmla="val 36659"/>
              <a:gd name="hf" fmla="val 105146"/>
              <a:gd name="vf" fmla="val 110557"/>
            </a:avLst>
          </a:prstGeom>
          <a:noFill/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reeform 89"/>
          <p:cNvSpPr>
            <a:spLocks/>
          </p:cNvSpPr>
          <p:nvPr/>
        </p:nvSpPr>
        <p:spPr bwMode="auto">
          <a:xfrm rot="12102292">
            <a:off x="3980075" y="3139802"/>
            <a:ext cx="537868" cy="413783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3" name="Freeform 89"/>
          <p:cNvSpPr>
            <a:spLocks/>
          </p:cNvSpPr>
          <p:nvPr/>
        </p:nvSpPr>
        <p:spPr bwMode="auto">
          <a:xfrm rot="2487239">
            <a:off x="2142329" y="4014524"/>
            <a:ext cx="444519" cy="413783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Freeform 89"/>
          <p:cNvSpPr>
            <a:spLocks/>
          </p:cNvSpPr>
          <p:nvPr/>
        </p:nvSpPr>
        <p:spPr bwMode="auto">
          <a:xfrm rot="13619198">
            <a:off x="4114912" y="4046728"/>
            <a:ext cx="488971" cy="455161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34" y="3272421"/>
            <a:ext cx="271037" cy="271037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32" y="4337287"/>
            <a:ext cx="271037" cy="271037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23" y="3878387"/>
            <a:ext cx="271037" cy="27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58" name="Pentagone 57"/>
          <p:cNvSpPr/>
          <p:nvPr/>
        </p:nvSpPr>
        <p:spPr>
          <a:xfrm rot="10800000">
            <a:off x="6885515" y="5096740"/>
            <a:ext cx="693346" cy="779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Sous-titre 2"/>
          <p:cNvSpPr txBox="1">
            <a:spLocks/>
          </p:cNvSpPr>
          <p:nvPr/>
        </p:nvSpPr>
        <p:spPr>
          <a:xfrm>
            <a:off x="-74512" y="1947325"/>
            <a:ext cx="8803705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En effet, les espaces DataLab sont intégrés à la Plateforme Hadoop Groupe. </a:t>
            </a:r>
            <a:br>
              <a:rPr lang="fr-F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Ils s’appuient sur les mêmes technologies et bénéficient des atouts de cette plateforme.</a:t>
            </a:r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225" y="3570433"/>
            <a:ext cx="1060654" cy="1604240"/>
          </a:xfrm>
          <a:prstGeom prst="rect">
            <a:avLst/>
          </a:prstGeom>
        </p:spPr>
      </p:pic>
      <p:sp>
        <p:nvSpPr>
          <p:cNvPr id="61" name="Étoile à 5 branches 60"/>
          <p:cNvSpPr/>
          <p:nvPr/>
        </p:nvSpPr>
        <p:spPr>
          <a:xfrm>
            <a:off x="3708668" y="3282383"/>
            <a:ext cx="1129767" cy="2074218"/>
          </a:xfrm>
          <a:prstGeom prst="star5">
            <a:avLst>
              <a:gd name="adj" fmla="val 36659"/>
              <a:gd name="hf" fmla="val 105146"/>
              <a:gd name="vf" fmla="val 110557"/>
            </a:avLst>
          </a:prstGeom>
          <a:noFill/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5263931" y="2947386"/>
            <a:ext cx="2927301" cy="195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forte de traitement, permettant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traiter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rapidement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volumes de données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très importants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63" name="Groupe 62"/>
          <p:cNvGrpSpPr/>
          <p:nvPr/>
        </p:nvGrpSpPr>
        <p:grpSpPr>
          <a:xfrm flipH="1" flipV="1">
            <a:off x="4766950" y="3367622"/>
            <a:ext cx="507826" cy="311920"/>
            <a:chOff x="6099805" y="6163140"/>
            <a:chExt cx="507826" cy="311920"/>
          </a:xfrm>
        </p:grpSpPr>
        <p:cxnSp>
          <p:nvCxnSpPr>
            <p:cNvPr id="64" name="Connecteur droit 6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e 65"/>
          <p:cNvGrpSpPr/>
          <p:nvPr/>
        </p:nvGrpSpPr>
        <p:grpSpPr>
          <a:xfrm flipH="1">
            <a:off x="3104205" y="3881145"/>
            <a:ext cx="507826" cy="311920"/>
            <a:chOff x="6099805" y="6163140"/>
            <a:chExt cx="507826" cy="311920"/>
          </a:xfrm>
        </p:grpSpPr>
        <p:cxnSp>
          <p:nvCxnSpPr>
            <p:cNvPr id="67" name="Connecteur droit 6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0274" r="31633"/>
          <a:stretch/>
        </p:blipFill>
        <p:spPr>
          <a:xfrm>
            <a:off x="813021" y="4108989"/>
            <a:ext cx="1752448" cy="1851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1" name="Groupe 70"/>
          <p:cNvGrpSpPr/>
          <p:nvPr/>
        </p:nvGrpSpPr>
        <p:grpSpPr>
          <a:xfrm rot="10800000" flipV="1">
            <a:off x="4845886" y="5174673"/>
            <a:ext cx="507826" cy="311920"/>
            <a:chOff x="6099805" y="6163140"/>
            <a:chExt cx="507826" cy="311920"/>
          </a:xfrm>
        </p:grpSpPr>
        <p:cxnSp>
          <p:nvCxnSpPr>
            <p:cNvPr id="72" name="Connecteur droit 71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5309332" y="5304044"/>
            <a:ext cx="2927301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à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croiser les données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de sources et de formats divers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776" y="3011910"/>
            <a:ext cx="3169278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atouts du DataLake qui  concentre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riches, variées, documentées et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multi-éditeurs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7656275" y="1659490"/>
            <a:ext cx="945305" cy="121941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773">
            <a:off x="9076" y="4872132"/>
            <a:ext cx="2469559" cy="137638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et infos « Données internes » et afficher les informations et l’image « données externes ».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1" name="Freeform 89"/>
          <p:cNvSpPr>
            <a:spLocks/>
          </p:cNvSpPr>
          <p:nvPr/>
        </p:nvSpPr>
        <p:spPr bwMode="auto">
          <a:xfrm rot="17259454">
            <a:off x="1078563" y="3555003"/>
            <a:ext cx="753622" cy="43097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1284220" y="4194912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externes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813601" y="4745455"/>
            <a:ext cx="602216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permettent aussi d’intégrer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 données provenant de sources externes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Open Data, données spécialisées fournies </a:t>
            </a:r>
            <a:b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par des organismes ou partenaires tiers, fichiers de données propres à un service…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bg1">
                  <a:lumMod val="8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Riche de données… mais sécurisée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0386" y="2085724"/>
            <a:ext cx="2990473" cy="310205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79512" y="5512624"/>
            <a:ext cx="837932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peux demander la mise à disposition de données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riches et hétérogènes sur un espace DataLab,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des règles sont à respecter et tout n’est pas possible.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Conformité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Respect des règles de conformité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76197" y="3274393"/>
            <a:ext cx="4461242" cy="1857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je demande la mise à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disposition de mon espace DataLab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son approvisionnement avec des données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du DataLake, le CDMO vérifie systématiquement le périmètre des données et valide ou non cette demande.</a:t>
            </a:r>
          </a:p>
        </p:txBody>
      </p:sp>
      <p:sp>
        <p:nvSpPr>
          <p:cNvPr id="38" name="Rectangle 37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676197" y="3274393"/>
            <a:ext cx="446124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je demande la mise à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disposition de mon espace DataLab et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son approvisionnement avec des données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du DataLake, le CDMO vérifie le périmètre des données et valide ou non cette demande.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45659" y="2017060"/>
            <a:ext cx="6104965" cy="15365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Conformité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de l’écran précédent,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l’icône « information » puis le bloc de texte associé.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Respect des règles de conformité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716754" y="2258986"/>
            <a:ext cx="1012503" cy="1012503"/>
            <a:chOff x="2610637" y="1665146"/>
            <a:chExt cx="1012503" cy="1012503"/>
          </a:xfrm>
        </p:grpSpPr>
        <p:sp>
          <p:nvSpPr>
            <p:cNvPr id="6" name="Ellipse 5"/>
            <p:cNvSpPr/>
            <p:nvPr/>
          </p:nvSpPr>
          <p:spPr>
            <a:xfrm>
              <a:off x="2610637" y="1665146"/>
              <a:ext cx="1012503" cy="10125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866" y="1816046"/>
              <a:ext cx="654545" cy="654545"/>
            </a:xfrm>
            <a:prstGeom prst="rect">
              <a:avLst/>
            </a:prstGeom>
          </p:spPr>
        </p:pic>
      </p:grpSp>
      <p:sp>
        <p:nvSpPr>
          <p:cNvPr id="9" name="ZoneTexte 8"/>
          <p:cNvSpPr txBox="1"/>
          <p:nvPr/>
        </p:nvSpPr>
        <p:spPr>
          <a:xfrm>
            <a:off x="2782694" y="2232092"/>
            <a:ext cx="556793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Certaines demandes de chargement de données peuvent être plus sensibles, plus longues à valider, voire interdites.</a:t>
            </a:r>
          </a:p>
          <a:p>
            <a:pPr>
              <a:spcAft>
                <a:spcPts val="600"/>
              </a:spcAft>
            </a:pPr>
            <a:r>
              <a:rPr lang="fr-FR" i="1" dirty="0"/>
              <a:t>Exemple : une demande de données d’un autre éditeur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51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20498</TotalTime>
  <Words>1134</Words>
  <Application>Microsoft Office PowerPoint</Application>
  <PresentationFormat>Grand écran</PresentationFormat>
  <Paragraphs>111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Kristen ITC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Ecran n°2 Introduction</vt:lpstr>
      <vt:lpstr>Ecran n°3 Une plateforme riche </vt:lpstr>
      <vt:lpstr>Ecran n°4 Une plateforme riche de données </vt:lpstr>
      <vt:lpstr>Ecran n°5 Une plateforme riche de données </vt:lpstr>
      <vt:lpstr>Ecran n°6 Riche de données… mais sécurisée</vt:lpstr>
      <vt:lpstr>Ecran n°7 Conformité des données</vt:lpstr>
      <vt:lpstr>Ecran n°8 Conformité des données</vt:lpstr>
      <vt:lpstr>Ecran n°9 Des espaces sans adhérence avec la production</vt:lpstr>
      <vt:lpstr>Ecran n°11 Une étanchéité entre chaque espace DataLab</vt:lpstr>
      <vt:lpstr>Ecran n°15 Documentation de mon expérimentation</vt:lpstr>
      <vt:lpstr>Ecran n°17 Règle 1 : Respect des contraintes qualité / réglementaires</vt:lpstr>
      <vt:lpstr>Ecran n°21 La responsabilité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192</cp:revision>
  <dcterms:created xsi:type="dcterms:W3CDTF">2022-01-03T13:45:22Z</dcterms:created>
  <dcterms:modified xsi:type="dcterms:W3CDTF">2023-12-13T15:51:23Z</dcterms:modified>
</cp:coreProperties>
</file>